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 Slab"/>
      <p:regular r:id="rId22"/>
      <p:bold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6" roundtripDataSignature="AMtx7mhhcd+VtBn7OHUk+LI8m7qNTcZL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Slab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font" Target="fonts/RobotoSlab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3.jpg"/><Relationship Id="rId5" Type="http://schemas.openxmlformats.org/officeDocument/2006/relationships/image" Target="../media/image7.jpg"/><Relationship Id="rId6" Type="http://schemas.openxmlformats.org/officeDocument/2006/relationships/image" Target="../media/image9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4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6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46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6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6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6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6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46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6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6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6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6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46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46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1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4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6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8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9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60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0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2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62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6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0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3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3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7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7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40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40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4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41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4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Bias/Variance Trade-off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4400" y="1264300"/>
            <a:ext cx="3871225" cy="32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0"/>
          <p:cNvSpPr txBox="1"/>
          <p:nvPr/>
        </p:nvSpPr>
        <p:spPr>
          <a:xfrm>
            <a:off x="805675" y="1609675"/>
            <a:ext cx="36078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Prediction line</a:t>
            </a: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is following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actual data quite loosely.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Variance is lower</a:t>
            </a: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than the previous case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but </a:t>
            </a:r>
            <a:r>
              <a:rPr b="0" i="0" lang="en" sz="14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bias is increasing</a:t>
            </a:r>
            <a:endParaRPr b="0" i="0" sz="1400" u="sng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BIAS/VARIANCE</a:t>
            </a: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Trade-off</a:t>
            </a:r>
            <a:endParaRPr b="0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1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7250" y="1311925"/>
            <a:ext cx="3843499" cy="322427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1"/>
          <p:cNvSpPr txBox="1"/>
          <p:nvPr/>
        </p:nvSpPr>
        <p:spPr>
          <a:xfrm>
            <a:off x="805675" y="1609675"/>
            <a:ext cx="36078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Prediction line</a:t>
            </a: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is following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actual data even more loosely.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While </a:t>
            </a:r>
            <a:r>
              <a:rPr b="0" i="0" lang="en" sz="14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variance is slightly lower</a:t>
            </a: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than the previous case,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bias is increasing.</a:t>
            </a:r>
            <a:endParaRPr b="0" i="0" sz="1400" u="sng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11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BIAS/VARIANCE</a:t>
            </a: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Trade-off</a:t>
            </a:r>
            <a:endParaRPr b="0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1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6254" y="1266621"/>
            <a:ext cx="3881175" cy="32984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2"/>
          <p:cNvSpPr txBox="1"/>
          <p:nvPr/>
        </p:nvSpPr>
        <p:spPr>
          <a:xfrm>
            <a:off x="805675" y="1609675"/>
            <a:ext cx="36078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No variance</a:t>
            </a:r>
            <a:r>
              <a:rPr b="1" i="0" lang="en" sz="14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14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but </a:t>
            </a:r>
            <a:endParaRPr b="1" i="0" sz="14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very high bias</a:t>
            </a:r>
            <a:endParaRPr b="0" i="0" sz="1400" u="sng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12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BIAS/VARIANCE</a:t>
            </a: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Trade-off</a:t>
            </a:r>
            <a:endParaRPr b="0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"/>
          <p:cNvSpPr txBox="1"/>
          <p:nvPr/>
        </p:nvSpPr>
        <p:spPr>
          <a:xfrm>
            <a:off x="585600" y="900825"/>
            <a:ext cx="7987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B064EA"/>
                </a:solidFill>
                <a:latin typeface="Montserrat"/>
                <a:ea typeface="Montserrat"/>
                <a:cs typeface="Montserrat"/>
                <a:sym typeface="Montserrat"/>
              </a:rPr>
              <a:t>NOT </a:t>
            </a:r>
            <a:r>
              <a:rPr b="1" i="0" lang="en" sz="2300" u="sng" cap="none" strike="noStrike">
                <a:solidFill>
                  <a:srgbClr val="B064EA"/>
                </a:solidFill>
                <a:latin typeface="Montserrat"/>
                <a:ea typeface="Montserrat"/>
                <a:cs typeface="Montserrat"/>
                <a:sym typeface="Montserrat"/>
              </a:rPr>
              <a:t>TOO SIMPLE</a:t>
            </a:r>
            <a:r>
              <a:rPr b="1" i="0" lang="en" sz="2300" u="none" cap="none" strike="noStrike">
                <a:solidFill>
                  <a:srgbClr val="B064EA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2300" u="none" cap="none" strike="noStrike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BUT NOT </a:t>
            </a:r>
            <a:r>
              <a:rPr b="1" i="0" lang="en" sz="2300" u="sng" cap="none" strike="noStrike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TOO COMPLEX</a:t>
            </a:r>
            <a:endParaRPr b="0" i="0" sz="2300" u="sng" cap="none" strike="noStrike">
              <a:solidFill>
                <a:srgbClr val="F2747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1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425" y="1790475"/>
            <a:ext cx="2648384" cy="225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91602" y="1807690"/>
            <a:ext cx="2701451" cy="2195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45984" y="1813603"/>
            <a:ext cx="2652036" cy="2204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Takeaway</a:t>
            </a:r>
            <a:endParaRPr b="0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1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1" name="Google Shape;3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1439" y="436475"/>
            <a:ext cx="5925222" cy="427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Example regression problem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Bias variance trade off 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2"/>
          <p:cNvPicPr preferRelativeResize="0"/>
          <p:nvPr/>
        </p:nvPicPr>
        <p:blipFill rotWithShape="1">
          <a:blip r:embed="rId5">
            <a:alphaModFix/>
          </a:blip>
          <a:srcRect b="0" l="0" r="0" t="30322"/>
          <a:stretch/>
        </p:blipFill>
        <p:spPr>
          <a:xfrm>
            <a:off x="768125" y="1127525"/>
            <a:ext cx="2838424" cy="297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"/>
          <p:cNvSpPr txBox="1"/>
          <p:nvPr/>
        </p:nvSpPr>
        <p:spPr>
          <a:xfrm>
            <a:off x="585600" y="900825"/>
            <a:ext cx="4738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Introducing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Regression Problem </a:t>
            </a:r>
            <a:endParaRPr b="1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endParaRPr b="0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3"/>
          <p:cNvSpPr txBox="1"/>
          <p:nvPr/>
        </p:nvSpPr>
        <p:spPr>
          <a:xfrm>
            <a:off x="585600" y="3037982"/>
            <a:ext cx="7729500" cy="30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Problem: </a:t>
            </a:r>
            <a:endParaRPr b="1" i="1" sz="14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Predict the median house value as a function of some measure of given social economic level (% lower status)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AutoNum type="arabicPeriod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Each observation corresponds to a town in the given geography.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000" y="513350"/>
            <a:ext cx="3515097" cy="272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"/>
          <p:cNvSpPr txBox="1"/>
          <p:nvPr/>
        </p:nvSpPr>
        <p:spPr>
          <a:xfrm>
            <a:off x="585600" y="900825"/>
            <a:ext cx="5690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Using Linear Regression </a:t>
            </a: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To Predict Median House Value</a:t>
            </a:r>
            <a:endParaRPr b="0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0600" y="1544000"/>
            <a:ext cx="4163870" cy="3226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4638" y="1555275"/>
            <a:ext cx="4115803" cy="320403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"/>
          <p:cNvSpPr txBox="1"/>
          <p:nvPr/>
        </p:nvSpPr>
        <p:spPr>
          <a:xfrm>
            <a:off x="585600" y="900825"/>
            <a:ext cx="56907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Using KNN </a:t>
            </a: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To Predict </a:t>
            </a:r>
            <a:endParaRPr b="1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Median House Value</a:t>
            </a:r>
            <a:endParaRPr b="0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"/>
          <p:cNvSpPr txBox="1"/>
          <p:nvPr/>
        </p:nvSpPr>
        <p:spPr>
          <a:xfrm>
            <a:off x="585600" y="900825"/>
            <a:ext cx="7987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KNN or Regression </a:t>
            </a: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To Predict Median House Value</a:t>
            </a:r>
            <a:endParaRPr b="0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5034" y="2239075"/>
            <a:ext cx="3159223" cy="244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2007" y="2247630"/>
            <a:ext cx="3122753" cy="243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6"/>
          <p:cNvPicPr preferRelativeResize="0"/>
          <p:nvPr/>
        </p:nvPicPr>
        <p:blipFill rotWithShape="1">
          <a:blip r:embed="rId6">
            <a:alphaModFix/>
          </a:blip>
          <a:srcRect b="0" l="0" r="0" t="54462"/>
          <a:stretch/>
        </p:blipFill>
        <p:spPr>
          <a:xfrm>
            <a:off x="1234375" y="1858075"/>
            <a:ext cx="6332199" cy="3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6"/>
          <p:cNvSpPr txBox="1"/>
          <p:nvPr/>
        </p:nvSpPr>
        <p:spPr>
          <a:xfrm>
            <a:off x="1174175" y="1444425"/>
            <a:ext cx="2727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B064EA"/>
                </a:solidFill>
                <a:latin typeface="Montserrat"/>
                <a:ea typeface="Montserrat"/>
                <a:cs typeface="Montserrat"/>
                <a:sym typeface="Montserrat"/>
              </a:rPr>
              <a:t>Parametric Model</a:t>
            </a:r>
            <a:endParaRPr b="1" i="0" sz="1600" u="none" cap="none" strike="noStrike">
              <a:solidFill>
                <a:srgbClr val="B064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6"/>
          <p:cNvSpPr txBox="1"/>
          <p:nvPr/>
        </p:nvSpPr>
        <p:spPr>
          <a:xfrm>
            <a:off x="4984175" y="1444425"/>
            <a:ext cx="2727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B064EA"/>
                </a:solidFill>
                <a:latin typeface="Montserrat"/>
                <a:ea typeface="Montserrat"/>
                <a:cs typeface="Montserrat"/>
                <a:sym typeface="Montserrat"/>
              </a:rPr>
              <a:t>Non-parametric Model</a:t>
            </a:r>
            <a:endParaRPr b="1" i="0" sz="1600" u="none" cap="none" strike="noStrike">
              <a:solidFill>
                <a:srgbClr val="B064E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7"/>
          <p:cNvSpPr txBox="1"/>
          <p:nvPr/>
        </p:nvSpPr>
        <p:spPr>
          <a:xfrm>
            <a:off x="7459475" y="309813"/>
            <a:ext cx="1311600" cy="1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🤹🏽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7"/>
          <p:cNvSpPr txBox="1"/>
          <p:nvPr/>
        </p:nvSpPr>
        <p:spPr>
          <a:xfrm>
            <a:off x="484950" y="33143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BIAS </a:t>
            </a:r>
            <a:r>
              <a:rPr b="1" i="0" lang="en" sz="5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/ VARIANCE </a:t>
            </a: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trade-off </a:t>
            </a:r>
            <a:endParaRPr b="1" i="0" sz="5000" u="none" cap="none" strike="noStrike">
              <a:solidFill>
                <a:srgbClr val="FFD9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"/>
          <p:cNvSpPr txBox="1"/>
          <p:nvPr/>
        </p:nvSpPr>
        <p:spPr>
          <a:xfrm>
            <a:off x="805675" y="1609675"/>
            <a:ext cx="36078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Prediction line</a:t>
            </a: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is following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very closely with the actual data.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There is very </a:t>
            </a:r>
            <a:r>
              <a:rPr b="0" i="0" lang="en" sz="14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high variance</a:t>
            </a:r>
            <a:endParaRPr b="0" i="0" sz="1400" u="sng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Bias is very low</a:t>
            </a: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there is less difference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between actual and predicted value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8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BIAS/VARIANCE</a:t>
            </a: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Trade-off</a:t>
            </a:r>
            <a:endParaRPr b="0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5875" y="1291850"/>
            <a:ext cx="3958940" cy="32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5876" y="1291850"/>
            <a:ext cx="3886525" cy="32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9"/>
          <p:cNvSpPr txBox="1"/>
          <p:nvPr/>
        </p:nvSpPr>
        <p:spPr>
          <a:xfrm>
            <a:off x="805675" y="1609675"/>
            <a:ext cx="32136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Prediction line</a:t>
            </a: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is following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actual data but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not as much as the previous case.</a:t>
            </a: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Variance is a lot lower</a:t>
            </a: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than the previous case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9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BIAS/VARIANCE</a:t>
            </a: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Trade-off</a:t>
            </a:r>
            <a:endParaRPr b="0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